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7" r:id="rId3"/>
    <p:sldId id="265" r:id="rId4"/>
    <p:sldId id="269" r:id="rId5"/>
    <p:sldId id="266" r:id="rId6"/>
    <p:sldId id="268" r:id="rId7"/>
    <p:sldId id="270" r:id="rId8"/>
    <p:sldId id="27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cetta Grandinetto" initials="CG" lastIdx="4" clrIdx="0">
    <p:extLst>
      <p:ext uri="{19B8F6BF-5375-455C-9EA6-DF929625EA0E}">
        <p15:presenceInfo xmlns:p15="http://schemas.microsoft.com/office/powerpoint/2012/main" userId="87b08cf6f73cfe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4" autoAdjust="0"/>
  </p:normalViewPr>
  <p:slideViewPr>
    <p:cSldViewPr snapToGrid="0">
      <p:cViewPr varScale="1">
        <p:scale>
          <a:sx n="44" d="100"/>
          <a:sy n="44" d="100"/>
        </p:scale>
        <p:origin x="104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0BF62-6D6A-456D-B362-C0920B74B12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605EF-FBA2-4197-BDB7-0CA63CBBF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46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LICEO SCIENTIFICO «F.SEVERI «</a:t>
            </a:r>
          </a:p>
          <a:p>
            <a:pPr algn="ctr"/>
            <a:r>
              <a:rPr lang="it-IT" b="1" dirty="0"/>
              <a:t>Castellammare di Stabia </a:t>
            </a:r>
          </a:p>
          <a:p>
            <a:pPr algn="ctr"/>
            <a:r>
              <a:rPr lang="it-IT" b="1" dirty="0"/>
              <a:t>Anno scolastico 2020/2021</a:t>
            </a:r>
          </a:p>
          <a:p>
            <a:pPr algn="ctr"/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605EF-FBA2-4197-BDB7-0CA63CBBF47C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08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LICEO SCIENTIFICO «F.SEVERI «</a:t>
            </a:r>
          </a:p>
          <a:p>
            <a:pPr algn="ctr"/>
            <a:r>
              <a:rPr lang="it-IT" b="1" dirty="0"/>
              <a:t>Castellammare di Stabia </a:t>
            </a:r>
          </a:p>
          <a:p>
            <a:pPr algn="ctr"/>
            <a:r>
              <a:rPr lang="it-IT" b="1" dirty="0"/>
              <a:t>Anno scolastico 2020/2021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605EF-FBA2-4197-BDB7-0CA63CBBF47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55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LICEO SCIENTIFICO «F.SEVERI «</a:t>
            </a:r>
          </a:p>
          <a:p>
            <a:pPr algn="ctr"/>
            <a:r>
              <a:rPr lang="it-IT" b="1" dirty="0"/>
              <a:t>Castellammare di Stabia </a:t>
            </a:r>
          </a:p>
          <a:p>
            <a:pPr algn="ctr"/>
            <a:r>
              <a:rPr lang="it-IT" b="1" dirty="0"/>
              <a:t>Anno scolastico 2020/2021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605EF-FBA2-4197-BDB7-0CA63CBBF47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68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LICEO SCIENTIFICO «F.SEVERI «</a:t>
            </a:r>
          </a:p>
          <a:p>
            <a:pPr algn="ctr"/>
            <a:r>
              <a:rPr lang="it-IT" b="1" dirty="0"/>
              <a:t>Castellammare di Stabia </a:t>
            </a:r>
          </a:p>
          <a:p>
            <a:pPr algn="ctr"/>
            <a:r>
              <a:rPr lang="it-IT" b="1" dirty="0"/>
              <a:t>Anno scolastico 2020/2021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605EF-FBA2-4197-BDB7-0CA63CBBF47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6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LICEO SCIENTIFICO «F.SEVERI «</a:t>
            </a:r>
          </a:p>
          <a:p>
            <a:pPr algn="ctr"/>
            <a:r>
              <a:rPr lang="it-IT" b="1" dirty="0"/>
              <a:t>Castellammare di Stabia </a:t>
            </a:r>
          </a:p>
          <a:p>
            <a:pPr algn="ctr"/>
            <a:r>
              <a:rPr lang="it-IT" b="1" dirty="0"/>
              <a:t>Anno scolastico 2020/2021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605EF-FBA2-4197-BDB7-0CA63CBBF47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25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LICEO SCIENTIFICO «F.SEVERI «</a:t>
            </a:r>
          </a:p>
          <a:p>
            <a:pPr algn="ctr"/>
            <a:r>
              <a:rPr lang="it-IT" b="1" dirty="0"/>
              <a:t>Castellammare di Stabia </a:t>
            </a:r>
          </a:p>
          <a:p>
            <a:pPr algn="ctr"/>
            <a:r>
              <a:rPr lang="it-IT" b="1" dirty="0"/>
              <a:t>Anno scolastico 2020/2021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605EF-FBA2-4197-BDB7-0CA63CBBF47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79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LICEO SCIENTIFICO «F.SEVERI «</a:t>
            </a:r>
          </a:p>
          <a:p>
            <a:pPr algn="ctr"/>
            <a:r>
              <a:rPr lang="it-IT" b="1" dirty="0"/>
              <a:t>Castellammare di Stabia </a:t>
            </a:r>
          </a:p>
          <a:p>
            <a:pPr algn="ctr"/>
            <a:r>
              <a:rPr lang="it-IT" b="1" dirty="0"/>
              <a:t>Anno scolastico 2020/2021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605EF-FBA2-4197-BDB7-0CA63CBBF47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28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LICEO SCIENTIFICO «F.SEVERI «</a:t>
            </a:r>
          </a:p>
          <a:p>
            <a:pPr algn="ctr"/>
            <a:r>
              <a:rPr lang="it-IT" b="1" dirty="0"/>
              <a:t>Castellammare di Stabia </a:t>
            </a:r>
          </a:p>
          <a:p>
            <a:pPr algn="ctr"/>
            <a:r>
              <a:rPr lang="it-IT" b="1" dirty="0"/>
              <a:t>Anno scolastico 2020/2021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605EF-FBA2-4197-BDB7-0CA63CBBF47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8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A5CB28-0DEF-4A39-9582-829B645D7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D2BC64-7792-4279-8FC9-F7AF77062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FEA9E4-4874-428B-B2CA-C314FD13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0B4D57-5B03-4400-83CF-39FD176F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3DE34-8838-41EB-A79A-2E671F9D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DAE00-85CC-4331-9918-CCC32FA4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E8D85B-A933-4D2D-BF31-EBA92D287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E19A2E-5756-4698-8A93-F106DA14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AE018-B4F4-46CE-B47F-72CE7E18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CE491B-88D1-4E82-A27F-19422A95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2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41DBFD6-11DA-4C6D-81C4-5DD5D2072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09F525-F044-4E1D-8AE2-AA4EB5A52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AC0855-1B21-45EF-9792-CDB639DC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951172-029F-4EC6-9AD1-23F19E72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06502F-DBBF-46DA-9F70-87556A3E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32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CF428-E6AA-4B25-A666-BFA471D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6A523B-2FFF-4A8B-A4F9-E22EEFB41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6F5584-5E06-41A0-84C7-553017F7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97FA0E-D9A7-4108-9F77-E30F362B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C9904C-CA31-4C33-A82B-A978F2F9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61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2107B-EF19-4D03-9C39-3594804F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8CAF47-4198-4937-9B37-8E70DB51B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E82354-8993-4BD8-98DE-3A14186A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F84140-0BD0-484B-A205-D8B30AD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DF8566-827F-4968-87B2-EE2E6999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6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F69AC-6A7C-419E-AF5F-13CA9540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FD6963-DA3C-4B7C-A48D-04628BD02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C4408E-C39F-4DE7-9CE7-674E39CB4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8186D0-B6B9-43A5-9C8F-BD9E7FD4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8EA124-6A92-43C7-946E-D5D070A9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832756-CCFA-4878-884F-CBFEB0C4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2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05A2F4-0BBD-439A-8E31-8A92F8B2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0CCFDC-9B50-46DC-920F-2DCAB022D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239B04-C527-447F-98F6-7065277A7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F7D2F49-F042-4A6A-BA39-21DA6990D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C50FBD-B426-4187-88E8-D9ED3E172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2D3B94-E20D-4AEE-9D7F-9DDB51E1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FD5070-7092-4DC1-91D5-EDEA0505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DADF250-B812-4F70-A464-70616952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48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0013E8-C09B-452C-A57B-F8E6C365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913593-946B-4877-BE99-758E51B3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60ED01-3B35-4BC3-9343-EAD75E94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1F9829-530A-43E3-8C31-DE9A488B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3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2A7A2F9-4374-434D-834C-C5A70EA1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1E6414-AD74-4EF0-A681-8EB006BD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FBE73D-8321-4BD8-9D01-E8962EB0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8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C83FAB-1071-4730-8083-793B9128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8E0A05-D0A8-4EB4-8C02-1806192B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ED092B-A9E3-4F89-908C-F2145C1F4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0FE046-48EB-4348-883E-FECBCFC6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309811-8ECE-481F-871F-FD751F55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417FE1-8A84-43EC-B064-9756D00F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20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3B600-CBE2-4BB5-A510-56496D3E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FB2CA2-480F-4F9A-9DB5-BC7B60061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8594E3-132A-440E-805A-F450E03A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4CF59E-EA7E-4917-A2D1-A540B946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C8D927-E7CE-4787-9F02-F67739C7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246-BC41-4BBA-B084-19DAB6D5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67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347AF6-0067-4C2A-B5B5-24DABD9C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8FA97A-E3F7-4550-BCF0-ED4C73BB1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935360-AA94-4A82-A4B9-F8C16D770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C799-A898-459A-9E7F-C8DFF23D87E7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DF664F-CE99-42AA-A91B-00EE8ED19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925CD5-FA34-44A0-A608-0E122128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900B-AD0E-4AC2-B018-2D8641619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8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istruzione.it/inclusione-e-nuovo-pe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truzione.it/inclusione-e-nuovo-pei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struzione.it/inclusione-e-nuovo-pei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istruzione.it/inclusione-e-nuovo-pe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istruzione.it/inclusione-e-nuovo-pe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hyperlink" Target="https://www.istruzione.it/inclusione-e-nuovo-pei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struzione.it/inclusione-e-nuovo-pei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istruzione.it/inclusione-e-nuovo-pe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8A325-8A90-4BA8-8C7A-46096E5D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214292" cy="109728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88CE1C2-856A-4B8E-B882-C32EC59D1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80"/>
            <a:ext cx="12120880" cy="7098869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50546C-13B8-42F4-A4D2-E72E10FF4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281" y="670560"/>
            <a:ext cx="1117599" cy="883920"/>
          </a:xfrm>
        </p:spPr>
        <p:txBody>
          <a:bodyPr>
            <a:normAutofit fontScale="85000" lnSpcReduction="10000"/>
          </a:bodyPr>
          <a:lstStyle/>
          <a:p>
            <a:r>
              <a:rPr lang="it-IT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</a:t>
            </a:r>
            <a:r>
              <a:rPr lang="it-IT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it-IT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 I</a:t>
            </a:r>
            <a:r>
              <a:rPr lang="it-IT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it-IT" sz="4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61C78D-9E73-431C-8530-079DE21C601F}"/>
              </a:ext>
            </a:extLst>
          </p:cNvPr>
          <p:cNvSpPr txBox="1"/>
          <p:nvPr/>
        </p:nvSpPr>
        <p:spPr>
          <a:xfrm>
            <a:off x="5200650" y="648866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https://www.istruzione.it/inclusione-e-nuovo-pei/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724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F345E-D188-452E-AB5D-724E3CFD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164701" cy="110244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Roboto Slab"/>
              </a:rPr>
              <a:t>I</a:t>
            </a:r>
            <a:r>
              <a:rPr lang="it-IT" b="1" i="0" dirty="0">
                <a:solidFill>
                  <a:srgbClr val="0070C0"/>
                </a:solidFill>
                <a:effectLst/>
                <a:latin typeface="Roboto Slab"/>
              </a:rPr>
              <a:t>l nuovo PEI</a:t>
            </a:r>
            <a:br>
              <a:rPr lang="it-IT" sz="1600" b="1" i="0" dirty="0">
                <a:solidFill>
                  <a:srgbClr val="212529"/>
                </a:solidFill>
                <a:effectLst/>
                <a:latin typeface="Roboto Slab"/>
              </a:rPr>
            </a:br>
            <a:r>
              <a:rPr lang="it-IT" sz="2800" spc="-150" dirty="0"/>
              <a:t>Il decreto è corredato di apposite </a:t>
            </a:r>
            <a:r>
              <a:rPr lang="it-IT" sz="2800" b="1" spc="-150" dirty="0">
                <a:highlight>
                  <a:srgbClr val="FFFF00"/>
                </a:highlight>
              </a:rPr>
              <a:t>Linee guida Articolo 20</a:t>
            </a:r>
            <a:endParaRPr lang="it-IT" b="1" dirty="0">
              <a:highlight>
                <a:srgbClr val="FFFF00"/>
              </a:highlight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5996F1-290F-4E7D-82BC-259AD82FA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1289"/>
            <a:ext cx="2914800" cy="214641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C433363-DB3C-4A85-8889-725CFEB7E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02" y="1101605"/>
            <a:ext cx="2813195" cy="21400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3B874CE-94E7-461C-943A-7F02173C7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02" y="4007699"/>
            <a:ext cx="2832246" cy="214641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4F851C5-EB75-464D-9A7A-20A6F1895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02070"/>
            <a:ext cx="2940201" cy="211465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E92EBDF-CCB8-4896-94A0-C11435AA42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95" y="1761940"/>
            <a:ext cx="4985006" cy="465478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DE8CD7-92BD-4B39-9BC8-BCCEC9DCCD3B}"/>
              </a:ext>
            </a:extLst>
          </p:cNvPr>
          <p:cNvSpPr txBox="1"/>
          <p:nvPr/>
        </p:nvSpPr>
        <p:spPr>
          <a:xfrm>
            <a:off x="838200" y="1371600"/>
            <a:ext cx="8308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8"/>
              </a:rPr>
              <a:t>https://www.istruzione.it/inclusione-e-nuovo-pei/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843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B1D4D01-E706-4C7A-BCF6-B7CFB2AC7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18" y="411414"/>
            <a:ext cx="6885522" cy="5779097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E046FB-8876-4BE0-A850-B2D70895C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0268" y="2087880"/>
            <a:ext cx="3932237" cy="3811588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354B748-7408-48AF-93C5-D3B33971B586}"/>
              </a:ext>
            </a:extLst>
          </p:cNvPr>
          <p:cNvSpPr txBox="1"/>
          <p:nvPr/>
        </p:nvSpPr>
        <p:spPr>
          <a:xfrm>
            <a:off x="108586" y="165289"/>
            <a:ext cx="440944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16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Ministero dell'Istruzione ha trasmesso alle scuole </a:t>
            </a:r>
            <a:r>
              <a:rPr lang="it-IT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nuovi modelli</a:t>
            </a:r>
            <a:r>
              <a:rPr lang="it-IT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 piano educativo individualizzato, che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sono universalmente adottati,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pur in attesa dell’emanazione delle Linee Guida di cui all’articolo 5, comma 6, del decreto legislativo 66/2017, a decorrere dall’anno scolastico 2021/22,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al fine di consentire alle istituzioni scolastiche di adeguare la progettazione educativo-didattica alle nuove norme sull’inclusione.</a:t>
            </a:r>
          </a:p>
          <a:p>
            <a:pPr algn="just"/>
            <a:r>
              <a:rPr lang="it-IT" sz="1600" b="1" i="0" u="sng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quest’anno le scuole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POTRANNO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i="0" u="sng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continuare ad utilizzare i modelli già redatti o aggiornarli</a:t>
            </a:r>
            <a:endParaRPr lang="it-IT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255B62E-6C03-4E92-A554-765358B1BFD9}"/>
              </a:ext>
            </a:extLst>
          </p:cNvPr>
          <p:cNvSpPr txBox="1"/>
          <p:nvPr/>
        </p:nvSpPr>
        <p:spPr>
          <a:xfrm>
            <a:off x="166052" y="4619859"/>
            <a:ext cx="44094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L’articolo 16 </a:t>
            </a:r>
          </a:p>
          <a:p>
            <a:pPr algn="just"/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nuovo </a:t>
            </a:r>
            <a:r>
              <a:rPr lang="it-IT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modello di PEI </a:t>
            </a:r>
            <a:r>
              <a:rPr lang="it-IT" sz="1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dovrà essere  utilizzato già 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il cosiddetto </a:t>
            </a:r>
            <a:r>
              <a:rPr lang="it-IT" sz="1600" b="1" i="0" u="sng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PEI provvisorio 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predisporre, </a:t>
            </a:r>
            <a:r>
              <a:rPr lang="it-IT" sz="1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I NEO ISCRITTI, ENTRO IL PROSSIMO 30 GIUGNO.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CE26E2-FB89-46AA-8F43-5AD986610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4" y="211009"/>
            <a:ext cx="3531336" cy="4493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A11BE44-F1BB-41DC-9F5D-93CBB6337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" y="4104829"/>
            <a:ext cx="4043680" cy="57034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88A878-F96A-4642-AC06-301EDEC671FB}"/>
              </a:ext>
            </a:extLst>
          </p:cNvPr>
          <p:cNvSpPr txBox="1"/>
          <p:nvPr/>
        </p:nvSpPr>
        <p:spPr>
          <a:xfrm>
            <a:off x="5127726" y="618951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https://www.istruzione.it/inclusione-e-nuovo-pei/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29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FD8F3C-61BB-46CC-9F12-8EDE2BDC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E9E155-9DD9-4A5D-A73E-0CA92C18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023" y="992187"/>
            <a:ext cx="7088188" cy="48736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procedure di iscrizione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 il prossimo anno scolastico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seguiranno la prassi corrente e alla domanda di iscrizione,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caso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 alunni o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studenti con disabilità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andranno allegate le certificazioni e le diagnosi previste dalle norme vigenti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attesa delle previste Linee guida da parte del Ministero della Salute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le nuove modalità di certificazione della disabilità,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mentre in assenza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Profilo di funzionamento in chiave ICF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previsto dal Decreto 66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via transitoria </a:t>
            </a:r>
            <a:r>
              <a:rPr kumimoji="0" lang="it-IT" sz="3200" b="1" i="1" u="sng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GLO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continuerà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far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riferimento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alla documentazione </a:t>
            </a:r>
            <a:r>
              <a:rPr kumimoji="0" lang="it-IT" sz="3200" b="0" i="0" u="sng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attualmente in vigore: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iagnosi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unzionale 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rofilo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inamico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unzionale.</a:t>
            </a:r>
          </a:p>
          <a:p>
            <a:pPr algn="just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2C620D-994F-486E-9545-20BCB7D6F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0" y="2057400"/>
            <a:ext cx="4124959" cy="401828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l’entrata in vigore del presente decreto, cessano di produrre effetti le disposizioni contenute nell’Ordinanza Ministeriale 21 maggio 2001, n.90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070C0"/>
                </a:solidFill>
              </a:rPr>
              <a:t>Articolo 21 </a:t>
            </a:r>
            <a:r>
              <a:rPr lang="it-IT" sz="2800" dirty="0"/>
              <a:t>Norme transitorie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35DA8D-2029-4C5C-B3D9-44E2A94BB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57200"/>
            <a:ext cx="3898263" cy="85993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791764-3D27-4A28-83AA-8B0DFAFCCDAB}"/>
              </a:ext>
            </a:extLst>
          </p:cNvPr>
          <p:cNvSpPr txBox="1"/>
          <p:nvPr/>
        </p:nvSpPr>
        <p:spPr>
          <a:xfrm>
            <a:off x="5728336" y="589101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https://www.istruzione.it/inclusione-e-nuovo-pei/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23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E4B14-CAEE-4A6B-BE9B-D0920038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A7EEDB0-F310-41C5-AEEB-703754740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62" y="1"/>
            <a:ext cx="3932238" cy="3328032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2A8C16-E6C6-4189-B4F8-0273DA16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200" y="2204859"/>
            <a:ext cx="5252721" cy="4079795"/>
          </a:xfrm>
        </p:spPr>
        <p:txBody>
          <a:bodyPr>
            <a:normAutofit fontScale="25000" lnSpcReduction="20000"/>
          </a:bodyPr>
          <a:lstStyle/>
          <a:p>
            <a:pPr algn="just"/>
            <a:endParaRPr lang="it-IT" sz="6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6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6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it-IT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Articolo 19 </a:t>
            </a:r>
          </a:p>
          <a:p>
            <a:pPr algn="just"/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Modello di Piano Educativo Individualizzato </a:t>
            </a:r>
          </a:p>
          <a:p>
            <a:pPr algn="just"/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6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modelli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di cui all’articolo 1, comma 2 sono adottati dalle Istituzioni scolastiche per la redazione del PEI da parte dei </a:t>
            </a:r>
            <a:r>
              <a:rPr lang="it-IT" sz="6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modelli di PEI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sono resi disponibili in versione digitale da compilarsi in modalità telematica, con accesso tramite sistema SIDI da parte delle Istituzioni scolastiche e dei componenti dei rispettivi GLO, i quali sono registrati e abilitati ad accedere al sito con il rilascio di apposite credenziali. </a:t>
            </a:r>
            <a:endParaRPr 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CCE78F-FF95-4D50-B462-FADF807B0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066800"/>
            <a:ext cx="7731760" cy="990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7BA983-E4B9-4652-87C8-3C3DDC0277F6}"/>
              </a:ext>
            </a:extLst>
          </p:cNvPr>
          <p:cNvSpPr txBox="1"/>
          <p:nvPr/>
        </p:nvSpPr>
        <p:spPr>
          <a:xfrm>
            <a:off x="5455920" y="3429000"/>
            <a:ext cx="65328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L’adozione del nuovo strumento e delle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correlate </a:t>
            </a:r>
            <a:r>
              <a:rPr 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 </a:t>
            </a:r>
            <a:r>
              <a:rPr lang="it-IT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implica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di tornare </a:t>
            </a:r>
            <a:r>
              <a:rPr lang="it-IT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riflettere sulle pratiche di inclusione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e costituisce una guida per la loro eventuale </a:t>
            </a:r>
            <a:r>
              <a:rPr lang="it-IT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revisione e miglioramento</a:t>
            </a:r>
            <a:r>
              <a:rPr lang="it-IT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01CCBF5-8C13-499C-8E9C-CC22349EB3B5}"/>
              </a:ext>
            </a:extLst>
          </p:cNvPr>
          <p:cNvSpPr txBox="1"/>
          <p:nvPr/>
        </p:nvSpPr>
        <p:spPr>
          <a:xfrm>
            <a:off x="5547360" y="4815839"/>
            <a:ext cx="64414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È richiamato il </a:t>
            </a:r>
            <a:r>
              <a:rPr lang="it-IT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principio della corresponsabilità educativa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che comporta, ai fini dell’inclusione, una duplice prospettiva: da un lato, </a:t>
            </a:r>
            <a:r>
              <a:rPr lang="it-IT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l’alunno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con disabilità </a:t>
            </a:r>
            <a:r>
              <a:rPr lang="it-IT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è preso in carico dall’intero team/consiglio di classe;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dall’altro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, il docente di sostegno </a:t>
            </a:r>
            <a:r>
              <a:rPr lang="it-IT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è,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 sua volta,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una risorsa per l’intero ambiente di apprendimento.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C9E5F5-33D1-49FC-B7BD-98E534D74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80" y="2603042"/>
            <a:ext cx="1994002" cy="4064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CA67DA-AE61-4F7B-A7CD-89C72D355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228117"/>
            <a:ext cx="3674745" cy="68241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DBC97E-FBB5-4167-9A37-E99D05CDAA1A}"/>
              </a:ext>
            </a:extLst>
          </p:cNvPr>
          <p:cNvSpPr txBox="1"/>
          <p:nvPr/>
        </p:nvSpPr>
        <p:spPr>
          <a:xfrm>
            <a:off x="6096000" y="6069802"/>
            <a:ext cx="6232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7"/>
              </a:rPr>
              <a:t>https://www.istruzione.it/inclusione-e-nuovo-pei/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252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AE0B18-3195-4369-9A50-C8CB1C24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2" y="111760"/>
            <a:ext cx="4335144" cy="206726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4CD9872-01B3-4F89-B275-E20696659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1" y="457200"/>
            <a:ext cx="4286824" cy="1721822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FBBDFA-7EA3-4F60-AD6E-579D54DA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949" y="2507871"/>
            <a:ext cx="4547077" cy="3694747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Maggiori novità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rappresentata dalla diversa modulazione nell’attribuzione delle risorse professionali e dalla necessità di valorizzare tutte le professionalità presenti.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Scheda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l’individuazione del “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debito di funzionamento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”), nonché una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Tabella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l’individuazione dei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fabbisogni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risorse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professionali per 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sostegno e l’assistenza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finanziaria per il 2021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prevede, </a:t>
            </a:r>
            <a:r>
              <a:rPr lang="it-IT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all’articolo 1, comma 961,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incremento del fondo DESTINATO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alla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formazione obbligatoria del personale docente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impegnato nelle classi con alunni con disabilità,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finalizzata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garantire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principio di contitolarità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nella loro presa in carico.</a:t>
            </a:r>
          </a:p>
        </p:txBody>
      </p:sp>
      <p:pic>
        <p:nvPicPr>
          <p:cNvPr id="7" name="Segnaposto contenuto 5">
            <a:extLst>
              <a:ext uri="{FF2B5EF4-FFF2-40B4-BE49-F238E27FC236}">
                <a16:creationId xmlns:a16="http://schemas.microsoft.com/office/drawing/2014/main" id="{5D33C640-3E5E-44F7-B508-524B242EC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55" y="26353"/>
            <a:ext cx="4365530" cy="369474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61D470-DCBE-44DA-991D-BE2D4B46C790}"/>
              </a:ext>
            </a:extLst>
          </p:cNvPr>
          <p:cNvSpPr txBox="1"/>
          <p:nvPr/>
        </p:nvSpPr>
        <p:spPr>
          <a:xfrm>
            <a:off x="5476240" y="4013200"/>
            <a:ext cx="64908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Il Dipartimento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per il sistema educativo di istruzione e di formazione</a:t>
            </a:r>
            <a:r>
              <a:rPr lang="it-IT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attraverso l’azione del Gruppo di lavoro,  informerà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la comunità educante </a:t>
            </a: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sull’iter di attuazione dei diversi provvedimenti,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con la prospettiva della </a:t>
            </a:r>
            <a:r>
              <a:rPr lang="it-IT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massima condivisione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dei processi decisionali in atto, </a:t>
            </a: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in collaborazione con l’Osservatorio permanente per l’inclusione scolastica. </a:t>
            </a:r>
          </a:p>
          <a:p>
            <a:pPr algn="just"/>
            <a:endParaRPr lang="it-IT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rgbClr val="0070C0"/>
                </a:solidFill>
                <a:hlinkClick r:id="rId5"/>
              </a:rPr>
              <a:t>https://www.istruzione.it/inclusione-e-nuovo-pei/</a:t>
            </a:r>
            <a:endParaRPr lang="it-IT" sz="1600" dirty="0">
              <a:solidFill>
                <a:srgbClr val="0070C0"/>
              </a:solidFill>
            </a:endParaRPr>
          </a:p>
          <a:p>
            <a:pPr algn="just"/>
            <a:endParaRPr lang="it-IT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DF452F-432B-449A-8519-8CE7A5EE2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2920989"/>
            <a:ext cx="3048000" cy="5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4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F4AB92A-1147-4465-8BD3-A5BA95DB9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37726"/>
            <a:ext cx="4694309" cy="3571065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961452-7916-4640-B951-0BA1C060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44C86C4-EC9B-439A-AF73-0519A31FB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0" y="2693657"/>
            <a:ext cx="4591286" cy="4953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65FD5CD-B847-4143-AEAE-9EA7FC026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62605"/>
            <a:ext cx="5151120" cy="8528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45EFD1-6234-42E6-867A-36C52541D99B}"/>
              </a:ext>
            </a:extLst>
          </p:cNvPr>
          <p:cNvSpPr txBox="1"/>
          <p:nvPr/>
        </p:nvSpPr>
        <p:spPr>
          <a:xfrm>
            <a:off x="579120" y="1493520"/>
            <a:ext cx="445175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 PEI 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sarà </a:t>
            </a:r>
            <a:r>
              <a:rPr lang="it-IT" sz="1600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redatto dal 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Gruppo di Lavoro Operativo per l’inclusione (il </a:t>
            </a:r>
            <a:r>
              <a:rPr lang="it-IT" sz="1600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GLO)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coinvolgendo l’intero team dei </a:t>
            </a:r>
            <a:r>
              <a:rPr lang="it-IT" sz="1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docenti di classe, 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famiglie,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gli </a:t>
            </a:r>
            <a:r>
              <a:rPr lang="it-IT" sz="1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operatori sanitari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Introduce nella scuola la nuova prospettiva </a:t>
            </a:r>
            <a:r>
              <a:rPr lang="it-IT" sz="16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-psico-sociale dell’ICF ed è costruito attorno a quattro assi: </a:t>
            </a:r>
          </a:p>
          <a:p>
            <a:endParaRPr lang="it-IT" sz="16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DIMENSIONE DELLA SOCIALIZZAZIONE E DELL’INTERAZIONE;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DELLA COMUNICAZIONE E DEL LINGUAGGIO;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DELL’AUTONOMIA E DELL’ORIENTAMENTO;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COGNITIVA, NEUROPSICOLOGICA E DELL'APPRENDIMENTO</a:t>
            </a:r>
            <a:r>
              <a:rPr lang="it-IT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F5EE72-A50B-40DC-9353-784CEAA876D6}"/>
              </a:ext>
            </a:extLst>
          </p:cNvPr>
          <p:cNvSpPr txBox="1"/>
          <p:nvPr/>
        </p:nvSpPr>
        <p:spPr>
          <a:xfrm>
            <a:off x="5836920" y="3601789"/>
            <a:ext cx="62773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costituzione del </a:t>
            </a:r>
            <a:r>
              <a:rPr lang="it-IT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GLO,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con le sue competenze nella </a:t>
            </a:r>
            <a:r>
              <a:rPr lang="it-IT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del PEI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rappresenta una delle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NOVITÀ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più rilevanti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del nuovo decreto sull'inclusione;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questo nuovo gruppo di lavoro, costituito per ciascun alunno e ciascuna alunna con 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disabilità è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valido per un anno scolastico. La sua composizione è definita nell'art. 15 della L. 104/92, come modificato dal decreto.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2192DF-7D5C-49BE-B38D-CC59A45AD5AC}"/>
              </a:ext>
            </a:extLst>
          </p:cNvPr>
          <p:cNvSpPr txBox="1"/>
          <p:nvPr/>
        </p:nvSpPr>
        <p:spPr>
          <a:xfrm>
            <a:off x="5836920" y="5999320"/>
            <a:ext cx="504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https://www.istruzione.it/inclusione-e-nuovo-pei/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368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F4AB92A-1147-4465-8BD3-A5BA95DB9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60" y="1"/>
            <a:ext cx="2593249" cy="1972742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961452-7916-4640-B951-0BA1C060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9120" y="2693656"/>
            <a:ext cx="4192905" cy="3175331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44C86C4-EC9B-439A-AF73-0519A31FB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10" y="1544424"/>
            <a:ext cx="4514850" cy="48707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65FD5CD-B847-4143-AEAE-9EA7FC026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62606"/>
            <a:ext cx="5151120" cy="8528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45EFD1-6234-42E6-867A-36C52541D99B}"/>
              </a:ext>
            </a:extLst>
          </p:cNvPr>
          <p:cNvSpPr txBox="1"/>
          <p:nvPr/>
        </p:nvSpPr>
        <p:spPr>
          <a:xfrm>
            <a:off x="445779" y="1493520"/>
            <a:ext cx="592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12529"/>
                </a:solidFill>
                <a:latin typeface="Roboto"/>
              </a:rPr>
              <a:t>L</a:t>
            </a:r>
            <a:r>
              <a:rPr lang="it-IT" sz="1800" b="0" i="0" dirty="0">
                <a:solidFill>
                  <a:srgbClr val="212529"/>
                </a:solidFill>
                <a:effectLst/>
                <a:latin typeface="Roboto"/>
              </a:rPr>
              <a:t>’impianto del nuovo PEI ha un suo senso, si basa sulla Convenzione Onu sui giusti sostegni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14D881-F8CE-4EDF-BC0D-3E27FE8A6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2557902"/>
            <a:ext cx="6441439" cy="358049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C99EBA-0949-48BE-96F9-57FE9E385659}"/>
              </a:ext>
            </a:extLst>
          </p:cNvPr>
          <p:cNvSpPr txBox="1"/>
          <p:nvPr/>
        </p:nvSpPr>
        <p:spPr>
          <a:xfrm>
            <a:off x="6827519" y="2693656"/>
            <a:ext cx="51968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proposta della quantità delle ore di sostegno, a maggio, viene fatta a partire dal debito di funzionamento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rilevato e a seconda di quello – assente, lieve, medio, elevato o molto elevato – la voce crocettata va a individuare il range di ore di sostegno possibile: </a:t>
            </a:r>
            <a:r>
              <a:rPr lang="it-IT" sz="1600" b="1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 0 a 18 alla secondaria</a:t>
            </a:r>
            <a:r>
              <a:rPr lang="it-IT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sempre in quattro fasce. Nella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scheda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per l’individuazione del “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debito di funzionamento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”, andrà riportata la quantità delle ore. Nella 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tabella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per l’individuazione dei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fabbisogni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di risorse professionali per il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sostegno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 l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’assistenza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andrà riportata la quantità delle ore.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A8F023-D2AF-4C37-9619-1F79EF180BDC}"/>
              </a:ext>
            </a:extLst>
          </p:cNvPr>
          <p:cNvSpPr txBox="1"/>
          <p:nvPr/>
        </p:nvSpPr>
        <p:spPr>
          <a:xfrm>
            <a:off x="7020559" y="5740644"/>
            <a:ext cx="45923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Evidenziazione  del testo</a:t>
            </a:r>
          </a:p>
          <a:p>
            <a:r>
              <a:rPr lang="it-IT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Pag.1/65</a:t>
            </a:r>
          </a:p>
          <a:p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ALLEGATO B LINEE GUIDA pdf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72BAEAA-BEB4-4F20-AEB6-C9E756C8A5E8}"/>
              </a:ext>
            </a:extLst>
          </p:cNvPr>
          <p:cNvSpPr txBox="1"/>
          <p:nvPr/>
        </p:nvSpPr>
        <p:spPr>
          <a:xfrm>
            <a:off x="6606541" y="1972743"/>
            <a:ext cx="528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7"/>
              </a:rPr>
              <a:t>https://www.istruzione.it/inclusione-e-nuovo-pei/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9086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Widescreen</PresentationFormat>
  <Paragraphs>82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Roboto Slab</vt:lpstr>
      <vt:lpstr>Wingdings</vt:lpstr>
      <vt:lpstr>Tema di Office</vt:lpstr>
      <vt:lpstr>Presentazione standard di PowerPoint</vt:lpstr>
      <vt:lpstr>Il nuovo PEI Il decreto è corredato di apposite Linee guida Articolo 20</vt:lpstr>
      <vt:lpstr>Presentazione standard di PowerPoint</vt:lpstr>
      <vt:lpstr>ATTENZIONE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Concetta Grandinetto</dc:creator>
  <cp:lastModifiedBy>Silvana Aiello</cp:lastModifiedBy>
  <cp:revision>64</cp:revision>
  <dcterms:created xsi:type="dcterms:W3CDTF">2021-01-15T19:42:43Z</dcterms:created>
  <dcterms:modified xsi:type="dcterms:W3CDTF">2021-03-01T16:06:06Z</dcterms:modified>
</cp:coreProperties>
</file>